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3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363" r:id="rId22"/>
    <p:sldId id="364" r:id="rId23"/>
    <p:sldId id="365" r:id="rId24"/>
    <p:sldId id="366" r:id="rId25"/>
    <p:sldId id="375" r:id="rId26"/>
    <p:sldId id="381" r:id="rId27"/>
    <p:sldId id="392" r:id="rId28"/>
    <p:sldId id="393" r:id="rId29"/>
    <p:sldId id="394" r:id="rId30"/>
    <p:sldId id="395" r:id="rId31"/>
    <p:sldId id="39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Maker Training Session" id="{CE57AABB-C438-4783-8947-65486573E810}">
          <p14:sldIdLst>
            <p14:sldId id="375"/>
            <p14:sldId id="381"/>
            <p14:sldId id="392"/>
            <p14:sldId id="393"/>
            <p14:sldId id="394"/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>
        <p:scale>
          <a:sx n="80" d="100"/>
          <a:sy n="80" d="100"/>
        </p:scale>
        <p:origin x="610" y="4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0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7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www.youtube.com/watch?v=QKbJxytERvg&amp;ab_channel=AdafruitIndust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March 20, 2017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198345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  <a:br>
              <a:rPr lang="en-US" dirty="0"/>
            </a:br>
            <a:r>
              <a:rPr lang="en-US" sz="4400" dirty="0"/>
              <a:t>Electrical Prototyping and PCBs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Breadboards</a:t>
            </a:r>
          </a:p>
        </p:txBody>
      </p:sp>
      <p:pic>
        <p:nvPicPr>
          <p:cNvPr id="11" name="Picture 4" descr="Image result for breadboard layout">
            <a:extLst>
              <a:ext uri="{FF2B5EF4-FFF2-40B4-BE49-F238E27FC236}">
                <a16:creationId xmlns:a16="http://schemas.microsoft.com/office/drawing/2014/main" id="{5865E0CC-F46B-403A-8FC3-79C9145E1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3981" r="1231"/>
          <a:stretch/>
        </p:blipFill>
        <p:spPr bwMode="auto">
          <a:xfrm>
            <a:off x="4626010" y="2131835"/>
            <a:ext cx="3258031" cy="20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FF0229-6F10-460A-8BC9-7FA9E6439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44"/>
          <a:stretch/>
        </p:blipFill>
        <p:spPr>
          <a:xfrm>
            <a:off x="8115378" y="2130248"/>
            <a:ext cx="3766732" cy="4443576"/>
          </a:xfrm>
          <a:prstGeom prst="rect">
            <a:avLst/>
          </a:prstGeom>
        </p:spPr>
      </p:pic>
      <p:pic>
        <p:nvPicPr>
          <p:cNvPr id="15" name="Picture 1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D1695C16-6E5B-4A0D-B613-7E8DE5E9E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041" y="4526404"/>
            <a:ext cx="4039753" cy="20474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098962-B7C0-43FA-AA4D-F45864481E76}"/>
              </a:ext>
            </a:extLst>
          </p:cNvPr>
          <p:cNvSpPr txBox="1"/>
          <p:nvPr/>
        </p:nvSpPr>
        <p:spPr>
          <a:xfrm>
            <a:off x="1096997" y="2140085"/>
            <a:ext cx="329767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Allows rapid prototyping.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No soldering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Works well for through-hole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Circuits can be adjusted very easily.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Relatively 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4965-A06A-47E3-8EAF-591A1149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ProtoBoards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4ED0-2145-429A-A897-0E67EA92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833814" cy="4206240"/>
          </a:xfrm>
        </p:spPr>
        <p:txBody>
          <a:bodyPr>
            <a:normAutofit/>
          </a:bodyPr>
          <a:lstStyle/>
          <a:p>
            <a:r>
              <a:rPr lang="en-US" dirty="0"/>
              <a:t>Requires soldering</a:t>
            </a:r>
          </a:p>
          <a:p>
            <a:r>
              <a:rPr lang="en-US" dirty="0"/>
              <a:t>More robust and permanent.</a:t>
            </a:r>
          </a:p>
          <a:p>
            <a:r>
              <a:rPr lang="en-US" dirty="0"/>
              <a:t>Circuits can be adjusted but requires re-soldering.</a:t>
            </a:r>
          </a:p>
          <a:p>
            <a:r>
              <a:rPr lang="en-US" dirty="0"/>
              <a:t>Relatively cheap.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Perf-board: grid of isolated pads</a:t>
            </a:r>
          </a:p>
          <a:p>
            <a:pPr lvl="1"/>
            <a:r>
              <a:rPr lang="en-US" dirty="0"/>
              <a:t>Stripboard(Veroboard): strips of connected pads</a:t>
            </a:r>
          </a:p>
          <a:p>
            <a:pPr lvl="1"/>
            <a:r>
              <a:rPr lang="en-US" dirty="0"/>
              <a:t>Perma-Protoboard: breadboard style connected pads</a:t>
            </a:r>
          </a:p>
        </p:txBody>
      </p:sp>
      <p:pic>
        <p:nvPicPr>
          <p:cNvPr id="1028" name="Picture 4" descr="Image result for permanent breadboard">
            <a:extLst>
              <a:ext uri="{FF2B5EF4-FFF2-40B4-BE49-F238E27FC236}">
                <a16:creationId xmlns:a16="http://schemas.microsoft.com/office/drawing/2014/main" id="{11B44085-E35C-4ADB-AC51-995D9820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0" b="93500" l="10000" r="92875">
                        <a14:foregroundMark x1="12750" y1="74750" x2="11250" y2="70500"/>
                        <a14:foregroundMark x1="20750" y1="74500" x2="58125" y2="93500"/>
                        <a14:foregroundMark x1="58125" y1="93500" x2="47375" y2="89625"/>
                        <a14:foregroundMark x1="73750" y1="59250" x2="82125" y2="40875"/>
                        <a14:foregroundMark x1="89625" y1="23875" x2="52750" y2="9000"/>
                        <a14:foregroundMark x1="52750" y1="9000" x2="42375" y2="10250"/>
                        <a14:foregroundMark x1="90125" y1="24000" x2="85750" y2="21125"/>
                        <a14:foregroundMark x1="43625" y1="5500" x2="91625" y2="23125"/>
                        <a14:foregroundMark x1="91625" y1="23125" x2="91625" y2="23125"/>
                        <a14:foregroundMark x1="10875" y1="73250" x2="10625" y2="71750"/>
                        <a14:foregroundMark x1="90875" y1="22750" x2="48625" y2="6875"/>
                        <a14:foregroundMark x1="49750" y1="6250" x2="67500" y2="16250"/>
                        <a14:foregroundMark x1="67500" y1="16250" x2="85750" y2="19500"/>
                        <a14:foregroundMark x1="85750" y1="19500" x2="67375" y2="14375"/>
                        <a14:foregroundMark x1="67375" y1="14375" x2="66000" y2="13500"/>
                        <a14:foregroundMark x1="78875" y1="18000" x2="61625" y2="12250"/>
                        <a14:foregroundMark x1="61625" y1="12250" x2="78625" y2="16500"/>
                        <a14:foregroundMark x1="70250" y1="15750" x2="53250" y2="9250"/>
                        <a14:foregroundMark x1="53250" y1="9250" x2="71250" y2="14000"/>
                        <a14:foregroundMark x1="71250" y1="14000" x2="71500" y2="14250"/>
                        <a14:foregroundMark x1="66250" y1="12250" x2="66250" y2="12500"/>
                        <a14:foregroundMark x1="92540" y1="23518" x2="93001" y2="23838"/>
                        <a14:foregroundMark x1="89625" y1="21500" x2="91569" y2="22846"/>
                        <a14:backgroundMark x1="92125" y1="25250" x2="94125" y2="22000"/>
                        <a14:backgroundMark x1="92375" y1="26000" x2="92375" y2="23000"/>
                        <a14:backgroundMark x1="92375" y1="25500" x2="93125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126" y="1856407"/>
            <a:ext cx="2606859" cy="26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erma protoboard">
            <a:extLst>
              <a:ext uri="{FF2B5EF4-FFF2-40B4-BE49-F238E27FC236}">
                <a16:creationId xmlns:a16="http://schemas.microsoft.com/office/drawing/2014/main" id="{A358E3CE-C125-4980-B830-102495A0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417" r="93750">
                        <a14:foregroundMark x1="10583" y1="15889" x2="6500" y2="31444"/>
                        <a14:foregroundMark x1="6500" y1="31444" x2="6417" y2="77556"/>
                        <a14:foregroundMark x1="6417" y1="77556" x2="15083" y2="88444"/>
                        <a14:foregroundMark x1="15083" y1="88444" x2="25583" y2="87111"/>
                        <a14:foregroundMark x1="79500" y1="87778" x2="92500" y2="85000"/>
                        <a14:foregroundMark x1="92500" y1="85000" x2="93750" y2="15000"/>
                        <a14:backgroundMark x1="7917" y1="50444" x2="8417" y2="50667"/>
                        <a14:backgroundMark x1="91917" y1="51556" x2="92083" y2="49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199" y="4688245"/>
            <a:ext cx="2893007" cy="21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tripboard">
            <a:extLst>
              <a:ext uri="{FF2B5EF4-FFF2-40B4-BE49-F238E27FC236}">
                <a16:creationId xmlns:a16="http://schemas.microsoft.com/office/drawing/2014/main" id="{633D9141-427E-4179-90B1-B1461BF80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99" b="95423" l="6667" r="92000">
                        <a14:foregroundMark x1="61667" y1="8099" x2="68667" y2="9155"/>
                        <a14:foregroundMark x1="89000" y1="20423" x2="92333" y2="23239"/>
                        <a14:foregroundMark x1="39333" y1="90845" x2="21667" y2="90141"/>
                        <a14:foregroundMark x1="21667" y1="90141" x2="6667" y2="79577"/>
                        <a14:foregroundMark x1="6667" y1="79577" x2="10333" y2="73592"/>
                        <a14:foregroundMark x1="30667" y1="94014" x2="34000" y2="95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348" y="1925924"/>
            <a:ext cx="2606859" cy="246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2BC5DA5-3CEF-4262-87E2-5965089DFF9B}"/>
              </a:ext>
            </a:extLst>
          </p:cNvPr>
          <p:cNvSpPr txBox="1">
            <a:spLocks/>
          </p:cNvSpPr>
          <p:nvPr/>
        </p:nvSpPr>
        <p:spPr>
          <a:xfrm>
            <a:off x="7097611" y="4393750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Perf-board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B094B00-6829-4C85-9C14-B706C84D682F}"/>
              </a:ext>
            </a:extLst>
          </p:cNvPr>
          <p:cNvSpPr txBox="1">
            <a:spLocks/>
          </p:cNvSpPr>
          <p:nvPr/>
        </p:nvSpPr>
        <p:spPr>
          <a:xfrm>
            <a:off x="9379348" y="4393750"/>
            <a:ext cx="1682321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Strip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-board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46BA727-1619-4523-A662-6CB1996BF957}"/>
              </a:ext>
            </a:extLst>
          </p:cNvPr>
          <p:cNvSpPr txBox="1">
            <a:spLocks/>
          </p:cNvSpPr>
          <p:nvPr/>
        </p:nvSpPr>
        <p:spPr>
          <a:xfrm>
            <a:off x="7419343" y="5497803"/>
            <a:ext cx="1682321" cy="720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Perma-Proto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Board</a:t>
            </a:r>
          </a:p>
        </p:txBody>
      </p:sp>
    </p:spTree>
    <p:extLst>
      <p:ext uri="{BB962C8B-B14F-4D97-AF65-F5344CB8AC3E}">
        <p14:creationId xmlns:p14="http://schemas.microsoft.com/office/powerpoint/2010/main" val="349478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5C65-078D-449A-9F0C-35B0C358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Printed Circuit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31CD-D99F-4F58-A627-8739F27BC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622148" cy="4206240"/>
          </a:xfrm>
        </p:spPr>
        <p:txBody>
          <a:bodyPr/>
          <a:lstStyle/>
          <a:p>
            <a:r>
              <a:rPr lang="en-US" dirty="0"/>
              <a:t>Requires soldering.</a:t>
            </a:r>
          </a:p>
          <a:p>
            <a:r>
              <a:rPr lang="en-US" dirty="0"/>
              <a:t>Extremely robust and permanent.</a:t>
            </a:r>
          </a:p>
          <a:p>
            <a:r>
              <a:rPr lang="en-US" dirty="0"/>
              <a:t>Requires computerized design.</a:t>
            </a:r>
          </a:p>
          <a:p>
            <a:r>
              <a:rPr lang="en-US" dirty="0"/>
              <a:t>Assuming correct design eliminates wiring mistakes.</a:t>
            </a:r>
          </a:p>
          <a:p>
            <a:r>
              <a:rPr lang="en-US" dirty="0"/>
              <a:t>Relatively complicated manufacturing process.</a:t>
            </a:r>
          </a:p>
          <a:p>
            <a:r>
              <a:rPr lang="en-US" dirty="0"/>
              <a:t>Hard to make adjustments.</a:t>
            </a:r>
          </a:p>
        </p:txBody>
      </p:sp>
      <p:pic>
        <p:nvPicPr>
          <p:cNvPr id="3074" name="Picture 2" descr="https://lh3.googleusercontent.com/ICI-HNvSQIIUgPh2s-7cRdT9SlWBw2txYb1PpxeZs2B-p7xp9kuqLv4lLz0DY35U9IrYADMr27GDIzNryoyU88SiqxrBCPWyP2A8zdENnth2hvfpT9j6BH_X2gj6TNU-Y1F8TH9vnHzC6uv9QBq9k3dbidSzcBObkMBTCkhX88bVNZX6B1eLi0blQvrItDXheG5_0xCAzYSqbrGW9B1pixw_pW1iMlJfDj0EEnd3JpM5UT3dD0V_RKHQC9XZhPi8RoAH2TmrJEeEPorET5brv4LDDEhlakcrv9BxOn7MXSWOnSE2AlsOzQXrtMhMDKCTNzGsjIWeyLh476JS9LrDhpc6LOUGCYckepTAM53XEAgm3pTwbvT1CKTgva9CMuxx6zAAglj50U0qWrQidpH8mDs1iGusLpSdQRmYSZ6ihsAoIi3BcV9A9hA2PbBLSPXaF5nkvzHt1eEG-BgA7aooOmvIDCg0Rj6PyyHulAaRLTqr6kkopOacrRkdMbG1tr36WmPkCjyWet_XsUuLs940SumzC4mPH-8Trjy75k635jf424y_69D99_0eAyhZN0Sjsxv-fABwQAK0Ftspwjhyr3Sges8gtU-Dd2rDYffq=w1240-h930-no">
            <a:extLst>
              <a:ext uri="{FF2B5EF4-FFF2-40B4-BE49-F238E27FC236}">
                <a16:creationId xmlns:a16="http://schemas.microsoft.com/office/drawing/2014/main" id="{E7E67F7D-DEEF-49E2-8B46-8A325EA55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67" y="2162386"/>
            <a:ext cx="5407379" cy="405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40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799B-684D-498C-B97D-ACCD6B61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PCB’s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75B7-0E49-4A77-88B6-F7444FAD7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984" y="3294612"/>
            <a:ext cx="2886481" cy="2602653"/>
          </a:xfrm>
        </p:spPr>
        <p:txBody>
          <a:bodyPr>
            <a:normAutofit/>
          </a:bodyPr>
          <a:lstStyle/>
          <a:p>
            <a:r>
              <a:rPr lang="en-US" sz="1800" dirty="0"/>
              <a:t>Easy to use.</a:t>
            </a:r>
          </a:p>
          <a:p>
            <a:r>
              <a:rPr lang="en-US" sz="1800" dirty="0"/>
              <a:t>Professional tool.</a:t>
            </a:r>
          </a:p>
          <a:p>
            <a:r>
              <a:rPr lang="en-US" sz="1800" dirty="0"/>
              <a:t>Free version Limitations:</a:t>
            </a:r>
          </a:p>
          <a:p>
            <a:pPr lvl="1"/>
            <a:r>
              <a:rPr lang="en-US" sz="1600" dirty="0"/>
              <a:t>2 layers</a:t>
            </a:r>
          </a:p>
          <a:p>
            <a:pPr lvl="1"/>
            <a:r>
              <a:rPr lang="en-US" sz="1600" dirty="0"/>
              <a:t>300 connections</a:t>
            </a:r>
          </a:p>
          <a:p>
            <a:r>
              <a:rPr lang="en-US" sz="1800" dirty="0"/>
              <a:t>Moderately priced student version ($125)</a:t>
            </a:r>
          </a:p>
        </p:txBody>
      </p:sp>
      <p:pic>
        <p:nvPicPr>
          <p:cNvPr id="2050" name="Picture 2" descr="Image result for diptrace logo">
            <a:extLst>
              <a:ext uri="{FF2B5EF4-FFF2-40B4-BE49-F238E27FC236}">
                <a16:creationId xmlns:a16="http://schemas.microsoft.com/office/drawing/2014/main" id="{CE45D38B-AA59-469F-B275-BD0F33719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" t="-12450" r="-2265" b="-16236"/>
          <a:stretch/>
        </p:blipFill>
        <p:spPr bwMode="auto">
          <a:xfrm>
            <a:off x="1202919" y="2216269"/>
            <a:ext cx="3464612" cy="105019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 descr="Image result for kicad logo">
            <a:extLst>
              <a:ext uri="{FF2B5EF4-FFF2-40B4-BE49-F238E27FC236}">
                <a16:creationId xmlns:a16="http://schemas.microsoft.com/office/drawing/2014/main" id="{B2FB4F85-66A4-432E-97F6-EBE4F6C5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2221609"/>
            <a:ext cx="3276600" cy="10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eagle pcb logo">
            <a:extLst>
              <a:ext uri="{FF2B5EF4-FFF2-40B4-BE49-F238E27FC236}">
                <a16:creationId xmlns:a16="http://schemas.microsoft.com/office/drawing/2014/main" id="{8FDEFAD7-CF87-479D-B791-959A23EA1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47" t="-11656" r="-9847" b="-19507"/>
          <a:stretch/>
        </p:blipFill>
        <p:spPr bwMode="auto">
          <a:xfrm>
            <a:off x="7944131" y="2221609"/>
            <a:ext cx="2584333" cy="105019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47B35E-7868-4E25-A873-8B188A011B01}"/>
              </a:ext>
            </a:extLst>
          </p:cNvPr>
          <p:cNvSpPr txBox="1">
            <a:spLocks/>
          </p:cNvSpPr>
          <p:nvPr/>
        </p:nvSpPr>
        <p:spPr>
          <a:xfrm>
            <a:off x="7944131" y="3362345"/>
            <a:ext cx="2886481" cy="260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Strong internet community.</a:t>
            </a:r>
          </a:p>
          <a:p>
            <a:r>
              <a:rPr lang="en-US" sz="1800" dirty="0"/>
              <a:t>Part of Autodesk Suite</a:t>
            </a:r>
          </a:p>
          <a:p>
            <a:r>
              <a:rPr lang="en-US" sz="1800" dirty="0"/>
              <a:t>Free student version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8F7C15-E28C-4F4F-AD6C-45ABF0E3BA58}"/>
              </a:ext>
            </a:extLst>
          </p:cNvPr>
          <p:cNvSpPr txBox="1">
            <a:spLocks/>
          </p:cNvSpPr>
          <p:nvPr/>
        </p:nvSpPr>
        <p:spPr>
          <a:xfrm>
            <a:off x="4862590" y="3362345"/>
            <a:ext cx="2886481" cy="260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Open source</a:t>
            </a:r>
          </a:p>
          <a:p>
            <a:r>
              <a:rPr lang="en-US" sz="1800" dirty="0"/>
              <a:t>Free</a:t>
            </a:r>
          </a:p>
          <a:p>
            <a:r>
              <a:rPr lang="en-US" sz="1800" dirty="0"/>
              <a:t>Limited capability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6625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A47B-5C4C-4DB0-830D-98F2607E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Manufacture PCB’s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97C1-C54C-4B24-B6CA-D277B65D2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House</a:t>
            </a:r>
          </a:p>
          <a:p>
            <a:pPr lvl="1"/>
            <a:r>
              <a:rPr lang="en-US" dirty="0"/>
              <a:t>Chemical photo-etching</a:t>
            </a:r>
          </a:p>
          <a:p>
            <a:pPr lvl="1"/>
            <a:r>
              <a:rPr lang="en-US" dirty="0"/>
              <a:t>PCB Mill (</a:t>
            </a:r>
            <a:r>
              <a:rPr lang="en-US" dirty="0" err="1"/>
              <a:t>Bantham</a:t>
            </a:r>
            <a:r>
              <a:rPr lang="en-US" dirty="0"/>
              <a:t> Tools?)</a:t>
            </a:r>
          </a:p>
          <a:p>
            <a:pPr lvl="1"/>
            <a:r>
              <a:rPr lang="en-US" dirty="0"/>
              <a:t>PCB Printer (</a:t>
            </a:r>
            <a:r>
              <a:rPr lang="en-US" dirty="0" err="1"/>
              <a:t>BotFactory</a:t>
            </a:r>
            <a:r>
              <a:rPr lang="en-US" dirty="0"/>
              <a:t> </a:t>
            </a:r>
            <a:r>
              <a:rPr lang="en-US" dirty="0" err="1"/>
              <a:t>Squink</a:t>
            </a:r>
            <a:r>
              <a:rPr lang="en-US" dirty="0"/>
              <a:t>)</a:t>
            </a:r>
          </a:p>
          <a:p>
            <a:r>
              <a:rPr lang="en-US" dirty="0"/>
              <a:t>Professional</a:t>
            </a:r>
          </a:p>
          <a:p>
            <a:pPr lvl="1"/>
            <a:r>
              <a:rPr lang="en-US" dirty="0"/>
              <a:t>Osh Park</a:t>
            </a:r>
          </a:p>
          <a:p>
            <a:pPr lvl="2"/>
            <a:r>
              <a:rPr lang="en-US" dirty="0"/>
              <a:t>Streamlined and cheap process.</a:t>
            </a:r>
          </a:p>
          <a:p>
            <a:pPr lvl="3"/>
            <a:r>
              <a:rPr lang="en-US" dirty="0"/>
              <a:t>$5/in^2 for 2 layers for 3 boards</a:t>
            </a:r>
          </a:p>
          <a:p>
            <a:pPr lvl="3"/>
            <a:r>
              <a:rPr lang="en-US" dirty="0"/>
              <a:t>$10/in^2 for 4 layers for 3 boards</a:t>
            </a:r>
          </a:p>
          <a:p>
            <a:pPr lvl="2"/>
            <a:r>
              <a:rPr lang="en-US" dirty="0"/>
              <a:t>More limited layer and material customization</a:t>
            </a:r>
          </a:p>
          <a:p>
            <a:pPr lvl="1"/>
            <a:r>
              <a:rPr lang="en-US" dirty="0"/>
              <a:t>Advanced Circuits</a:t>
            </a:r>
          </a:p>
          <a:p>
            <a:pPr lvl="2"/>
            <a:r>
              <a:rPr lang="en-US" dirty="0"/>
              <a:t>Many customization options</a:t>
            </a:r>
          </a:p>
          <a:p>
            <a:pPr lvl="2"/>
            <a:r>
              <a:rPr lang="en-US" dirty="0"/>
              <a:t>More pricy</a:t>
            </a:r>
          </a:p>
          <a:p>
            <a:pPr lvl="2"/>
            <a:endParaRPr lang="en-US" dirty="0"/>
          </a:p>
        </p:txBody>
      </p:sp>
      <p:pic>
        <p:nvPicPr>
          <p:cNvPr id="4098" name="Picture 2" descr="Image result for osh park">
            <a:extLst>
              <a:ext uri="{FF2B5EF4-FFF2-40B4-BE49-F238E27FC236}">
                <a16:creationId xmlns:a16="http://schemas.microsoft.com/office/drawing/2014/main" id="{51B3446E-08F5-4812-8A25-AA19C4AA8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45" y="2108199"/>
            <a:ext cx="5022933" cy="371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ADA538A-8AE2-48EB-8ADB-92C486313B43}"/>
              </a:ext>
            </a:extLst>
          </p:cNvPr>
          <p:cNvSpPr txBox="1">
            <a:spLocks/>
          </p:cNvSpPr>
          <p:nvPr/>
        </p:nvSpPr>
        <p:spPr>
          <a:xfrm>
            <a:off x="6731445" y="5883375"/>
            <a:ext cx="2410455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orbel" panose="020B0503020204020204"/>
              </a:rPr>
              <a:t>Osh Park full panel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48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160-5914-4559-96A1-C821669C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Soldering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E32D-3D6A-46BF-A1CD-572D174E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960006" cy="42062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Used for protoboards, PCBs, and splicing wires.</a:t>
            </a:r>
          </a:p>
          <a:p>
            <a:r>
              <a:rPr lang="en-US" dirty="0"/>
              <a:t>Solder is a low melting point metal alloy that is conductive.</a:t>
            </a:r>
          </a:p>
          <a:p>
            <a:r>
              <a:rPr lang="en-US" dirty="0"/>
              <a:t>Collin’s Lab Soldering Video: </a:t>
            </a:r>
            <a:r>
              <a:rPr lang="en-US" dirty="0">
                <a:hlinkClick r:id="rId2"/>
              </a:rPr>
              <a:t>https://www.youtube.com/watch?v=QKbJxytERvg&amp;ab_channel=AdafruitIndustries</a:t>
            </a:r>
            <a:endParaRPr lang="en-US" dirty="0"/>
          </a:p>
          <a:p>
            <a:r>
              <a:rPr lang="en-US" dirty="0"/>
              <a:t>Types:</a:t>
            </a:r>
          </a:p>
          <a:p>
            <a:pPr lvl="1"/>
            <a:r>
              <a:rPr lang="en-US" dirty="0"/>
              <a:t>Through Hole</a:t>
            </a:r>
          </a:p>
          <a:p>
            <a:pPr lvl="2"/>
            <a:r>
              <a:rPr lang="en-US" dirty="0"/>
              <a:t>Basic soldering iron with “Flat head”  tip</a:t>
            </a:r>
          </a:p>
          <a:p>
            <a:pPr lvl="1"/>
            <a:r>
              <a:rPr lang="en-US" dirty="0"/>
              <a:t>Surface mount (SMD)</a:t>
            </a:r>
          </a:p>
          <a:p>
            <a:pPr lvl="2"/>
            <a:r>
              <a:rPr lang="en-US" dirty="0"/>
              <a:t>Various soldering iron tips for larger components</a:t>
            </a:r>
          </a:p>
          <a:p>
            <a:pPr lvl="2"/>
            <a:r>
              <a:rPr lang="en-US" dirty="0"/>
              <a:t>Smaller components requires robotic part placement</a:t>
            </a:r>
          </a:p>
          <a:p>
            <a:pPr lvl="2"/>
            <a:r>
              <a:rPr lang="en-US" dirty="0"/>
              <a:t>Can use solder paste cured by reflow oven, toaster oven, or heat gun.</a:t>
            </a:r>
          </a:p>
          <a:p>
            <a:pPr lvl="2"/>
            <a:endParaRPr lang="en-US" dirty="0"/>
          </a:p>
        </p:txBody>
      </p:sp>
      <p:pic>
        <p:nvPicPr>
          <p:cNvPr id="5122" name="Picture 2" descr="Image result for soldering">
            <a:extLst>
              <a:ext uri="{FF2B5EF4-FFF2-40B4-BE49-F238E27FC236}">
                <a16:creationId xmlns:a16="http://schemas.microsoft.com/office/drawing/2014/main" id="{9B0F95C5-DC3F-4228-A535-6B4FE0A1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0" y="2011680"/>
            <a:ext cx="3009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urface mount soldering">
            <a:extLst>
              <a:ext uri="{FF2B5EF4-FFF2-40B4-BE49-F238E27FC236}">
                <a16:creationId xmlns:a16="http://schemas.microsoft.com/office/drawing/2014/main" id="{C0C35758-6467-48F7-AC28-91814053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1" y="4657520"/>
            <a:ext cx="3009900" cy="135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4EE1FC2-6488-454A-B8D6-A6CC0DEC2947}"/>
              </a:ext>
            </a:extLst>
          </p:cNvPr>
          <p:cNvSpPr txBox="1">
            <a:spLocks/>
          </p:cNvSpPr>
          <p:nvPr/>
        </p:nvSpPr>
        <p:spPr>
          <a:xfrm>
            <a:off x="8489950" y="6026043"/>
            <a:ext cx="3009900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orbel" panose="020B0503020204020204"/>
              </a:rPr>
              <a:t>Surface Mount Soldering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D047CC-5CE9-4CCA-880B-F388DA210C1C}"/>
              </a:ext>
            </a:extLst>
          </p:cNvPr>
          <p:cNvSpPr txBox="1">
            <a:spLocks/>
          </p:cNvSpPr>
          <p:nvPr/>
        </p:nvSpPr>
        <p:spPr>
          <a:xfrm>
            <a:off x="8489950" y="4023881"/>
            <a:ext cx="3009900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orbel" panose="020B0503020204020204"/>
              </a:rPr>
              <a:t>Through Hole Soldering</a:t>
            </a:r>
          </a:p>
        </p:txBody>
      </p:sp>
    </p:spTree>
    <p:extLst>
      <p:ext uri="{BB962C8B-B14F-4D97-AF65-F5344CB8AC3E}">
        <p14:creationId xmlns:p14="http://schemas.microsoft.com/office/powerpoint/2010/main" val="8090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6662</TotalTime>
  <Words>1367</Words>
  <Application>Microsoft Office PowerPoint</Application>
  <PresentationFormat>Widescreen</PresentationFormat>
  <Paragraphs>267</Paragraphs>
  <Slides>30</Slides>
  <Notes>5</Notes>
  <HiddenSlides>14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Maker Training Session: Electrical Prototyping and PCBs</vt:lpstr>
      <vt:lpstr>Breadboards</vt:lpstr>
      <vt:lpstr>ProtoBoards</vt:lpstr>
      <vt:lpstr>Printed Circuit Boards</vt:lpstr>
      <vt:lpstr>Design PCB’s</vt:lpstr>
      <vt:lpstr>Manufacture PCB’s</vt:lpstr>
      <vt:lpstr>Electrical Soldering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329</cp:revision>
  <dcterms:created xsi:type="dcterms:W3CDTF">2016-09-03T15:20:58Z</dcterms:created>
  <dcterms:modified xsi:type="dcterms:W3CDTF">2018-03-15T02:23:52Z</dcterms:modified>
</cp:coreProperties>
</file>